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sldIdLst>
    <p:sldId id="256" r:id="rId2"/>
    <p:sldId id="257" r:id="rId3"/>
    <p:sldId id="284" r:id="rId4"/>
    <p:sldId id="285" r:id="rId5"/>
    <p:sldId id="286" r:id="rId6"/>
    <p:sldId id="287" r:id="rId7"/>
    <p:sldId id="288" r:id="rId8"/>
    <p:sldId id="289" r:id="rId9"/>
    <p:sldId id="25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67" r:id="rId20"/>
    <p:sldId id="280" r:id="rId21"/>
    <p:sldId id="281" r:id="rId22"/>
    <p:sldId id="282" r:id="rId23"/>
    <p:sldId id="299" r:id="rId24"/>
    <p:sldId id="265" r:id="rId25"/>
    <p:sldId id="270" r:id="rId26"/>
    <p:sldId id="279" r:id="rId27"/>
    <p:sldId id="271" r:id="rId28"/>
    <p:sldId id="272" r:id="rId29"/>
    <p:sldId id="273" r:id="rId30"/>
    <p:sldId id="274" r:id="rId31"/>
    <p:sldId id="264" r:id="rId32"/>
    <p:sldId id="275" r:id="rId33"/>
    <p:sldId id="276" r:id="rId34"/>
    <p:sldId id="277" r:id="rId35"/>
    <p:sldId id="278" r:id="rId36"/>
    <p:sldId id="26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673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77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2279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6286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3671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119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887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991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374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574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401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785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241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79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1562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2E347-FFC9-47C5-B7FC-DB691046A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39" y="458595"/>
            <a:ext cx="7657792" cy="1373070"/>
          </a:xfrm>
        </p:spPr>
        <p:txBody>
          <a:bodyPr>
            <a:normAutofit fontScale="90000"/>
          </a:bodyPr>
          <a:lstStyle/>
          <a:p>
            <a:r>
              <a:rPr lang="es-CL" sz="4600" dirty="0">
                <a:solidFill>
                  <a:srgbClr val="FFFFFF"/>
                </a:solidFill>
              </a:rPr>
              <a:t>SISTEMAS CONSTRUCTIVOS EN ALBAÑILERIA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189BA-7DEE-4C37-A599-0A419DF86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8950" y="5271050"/>
            <a:ext cx="4523050" cy="1586950"/>
          </a:xfrm>
        </p:spPr>
        <p:txBody>
          <a:bodyPr>
            <a:normAutofit fontScale="32500" lnSpcReduction="20000"/>
          </a:bodyPr>
          <a:lstStyle/>
          <a:p>
            <a:r>
              <a:rPr lang="es-CL" sz="6000" dirty="0"/>
              <a:t>Integrantes: 	Mauricio Leal V.</a:t>
            </a:r>
          </a:p>
          <a:p>
            <a:r>
              <a:rPr lang="es-CL" sz="6000" dirty="0"/>
              <a:t>				Pablo Pizarro R.</a:t>
            </a:r>
          </a:p>
          <a:p>
            <a:r>
              <a:rPr lang="es-CL" sz="6000" dirty="0"/>
              <a:t>				Ignacio Yáñez G.</a:t>
            </a:r>
          </a:p>
          <a:p>
            <a:r>
              <a:rPr lang="es-CL" sz="6000" dirty="0"/>
              <a:t>Profesor: 		Jorge Pulgar A.</a:t>
            </a:r>
          </a:p>
          <a:p>
            <a:endParaRPr lang="es-CL" sz="700" dirty="0"/>
          </a:p>
          <a:p>
            <a:endParaRPr lang="es-CL" sz="700" dirty="0"/>
          </a:p>
        </p:txBody>
      </p:sp>
    </p:spTree>
    <p:extLst>
      <p:ext uri="{BB962C8B-B14F-4D97-AF65-F5344CB8AC3E}">
        <p14:creationId xmlns:p14="http://schemas.microsoft.com/office/powerpoint/2010/main" val="254267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55EE-6F74-4F8C-82DD-2B4A55C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2A40-D53B-4B54-9E16-7CC866760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s-MX" dirty="0"/>
              <a:t>La práctica en la estructuración en albañilería recomienda los siguiente:</a:t>
            </a:r>
          </a:p>
          <a:p>
            <a:endParaRPr lang="es-MX" dirty="0"/>
          </a:p>
          <a:p>
            <a:r>
              <a:rPr lang="es-MX" dirty="0"/>
              <a:t>Uso de formas simples, por ejemplo rectangulares o cuadradas.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B4A429-1106-4369-8C2D-74FBE71A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3629948"/>
            <a:ext cx="94964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55EE-6F74-4F8C-82DD-2B4A55C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2A40-D53B-4B54-9E16-7CC866760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Para las dimensiones de planta, se recomienda que el largo no exceda el triple del ancho. Esto a fin de evitar muros muy largos, más susceptibles a fallar frente a cargas perpendiculares.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D9FAAF-C09E-46E9-905A-3FEBAB11B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48"/>
          <a:stretch/>
        </p:blipFill>
        <p:spPr>
          <a:xfrm>
            <a:off x="890586" y="3263536"/>
            <a:ext cx="10410825" cy="29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55EE-6F74-4F8C-82DD-2B4A55C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2A40-D53B-4B54-9E16-7CC866760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Se recomienda privilegiar la continuidad de los muros, manteniendo su ubicación a lo alto del edificio, conservando la modalidad de refuerzo empleado.</a:t>
            </a:r>
          </a:p>
          <a:p>
            <a:r>
              <a:rPr lang="es-ES" dirty="0"/>
              <a:t>Mantener la altura de todos muros de un piso por debajo de los 3 metros.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26B684-D8C5-4468-8204-27D495E6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74" y="3561805"/>
            <a:ext cx="7144252" cy="27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3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55EE-6F74-4F8C-82DD-2B4A55C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2A40-D53B-4B54-9E16-7CC866760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Por último, los muros de albañilería se deben distribuir en la planta del edificio en dos direcciones, ortogonales entre sí, y en forma simétrica para reducir los efectos de torsión sísmica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DCE6-A9A3-4BB9-9310-21A02488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38" y="3630538"/>
            <a:ext cx="6158322" cy="22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97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ESTRUCTURAS DE ALBAÑILERÍA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4C0D07-31D7-407F-AA68-CB95F5344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92253"/>
            <a:ext cx="10554574" cy="3636511"/>
          </a:xfrm>
        </p:spPr>
        <p:txBody>
          <a:bodyPr anchor="t"/>
          <a:lstStyle/>
          <a:p>
            <a:pPr marL="0" indent="0">
              <a:buNone/>
            </a:pPr>
            <a:r>
              <a:rPr lang="es-CL" dirty="0"/>
              <a:t>La estructuración en albañilería se divide en dos grandes categorías: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Albañilería armada</a:t>
            </a:r>
          </a:p>
          <a:p>
            <a:r>
              <a:rPr lang="es-CL" dirty="0"/>
              <a:t>Albañilería confinada</a:t>
            </a:r>
          </a:p>
        </p:txBody>
      </p:sp>
    </p:spTree>
    <p:extLst>
      <p:ext uri="{BB962C8B-B14F-4D97-AF65-F5344CB8AC3E}">
        <p14:creationId xmlns:p14="http://schemas.microsoft.com/office/powerpoint/2010/main" val="1081033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77817"/>
            <a:ext cx="10571998" cy="970450"/>
          </a:xfrm>
        </p:spPr>
        <p:txBody>
          <a:bodyPr/>
          <a:lstStyle/>
          <a:p>
            <a:r>
              <a:rPr lang="es-CL" dirty="0"/>
              <a:t>ESTRUCTURAS DE ALBAÑILERÍA: ALBAÑILERÍA ARMADA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4C0D07-31D7-407F-AA68-CB95F5344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92253"/>
            <a:ext cx="4992351" cy="3636511"/>
          </a:xfrm>
        </p:spPr>
        <p:txBody>
          <a:bodyPr anchor="ctr"/>
          <a:lstStyle/>
          <a:p>
            <a:pPr marL="0" indent="0">
              <a:buNone/>
            </a:pPr>
            <a:r>
              <a:rPr lang="es-CL" dirty="0"/>
              <a:t>Diseño basado </a:t>
            </a:r>
            <a:r>
              <a:rPr lang="es-ES" dirty="0"/>
              <a:t>en el refuerzo de los muros de albañilería con armadura tanto longitudinal (escalerillas) como transversal (barras de refuerzo), con el objetivo de soportar las </a:t>
            </a:r>
            <a:r>
              <a:rPr lang="es-ES" b="1" dirty="0"/>
              <a:t>cargas </a:t>
            </a:r>
            <a:r>
              <a:rPr lang="es-ES" b="1" dirty="0" err="1"/>
              <a:t>flectantes</a:t>
            </a:r>
            <a:r>
              <a:rPr lang="es-ES" b="1" dirty="0"/>
              <a:t> y de corte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Utilizada en Chile desde los años 70.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Diseño basado por la norma NCh1928.</a:t>
            </a:r>
            <a:endParaRPr lang="es-ES" dirty="0"/>
          </a:p>
        </p:txBody>
      </p:sp>
      <p:pic>
        <p:nvPicPr>
          <p:cNvPr id="5" name="Imagen 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CF85C934-AA38-41F7-A29D-C0DF19F35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2254"/>
            <a:ext cx="5423819" cy="38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0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77817"/>
            <a:ext cx="10571998" cy="970450"/>
          </a:xfrm>
        </p:spPr>
        <p:txBody>
          <a:bodyPr/>
          <a:lstStyle/>
          <a:p>
            <a:r>
              <a:rPr lang="es-CL" dirty="0"/>
              <a:t>ESTRUCTURAS DE ALBAÑILERÍA: ALBAÑILERÍA ARMADA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5DBAAE9-B05B-4272-8790-4EA8F5458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753" y="1979966"/>
            <a:ext cx="5759771" cy="45950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038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77817"/>
            <a:ext cx="10571998" cy="970450"/>
          </a:xfrm>
        </p:spPr>
        <p:txBody>
          <a:bodyPr/>
          <a:lstStyle/>
          <a:p>
            <a:r>
              <a:rPr lang="es-CL" dirty="0"/>
              <a:t>ESTRUCTURAS DE ALBAÑILERÍA: ALBAÑILERÍA CONFINADA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4C0D07-31D7-407F-AA68-CB95F5344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92253"/>
            <a:ext cx="4992351" cy="3636511"/>
          </a:xfrm>
        </p:spPr>
        <p:txBody>
          <a:bodyPr anchor="ctr"/>
          <a:lstStyle/>
          <a:p>
            <a:r>
              <a:rPr lang="es-ES" dirty="0"/>
              <a:t>Basado en el refuerzo de los paños de albañilería mediante columnas y cadenas (vigas) de hormigón armado. </a:t>
            </a:r>
          </a:p>
          <a:p>
            <a:r>
              <a:rPr lang="es-ES" dirty="0"/>
              <a:t>La norma que rige el diseño de la albañilería armada es la NCh2123.</a:t>
            </a:r>
          </a:p>
          <a:p>
            <a:r>
              <a:rPr lang="es-ES" dirty="0"/>
              <a:t>Su uso en Chile data de los años 30’</a:t>
            </a:r>
          </a:p>
        </p:txBody>
      </p:sp>
      <p:pic>
        <p:nvPicPr>
          <p:cNvPr id="6" name="Imagen 5" descr="Imagen que contiene exterior, edificio, cielo, hierba&#10;&#10;Descripción generada con confianza muy alta">
            <a:extLst>
              <a:ext uri="{FF2B5EF4-FFF2-40B4-BE49-F238E27FC236}">
                <a16:creationId xmlns:a16="http://schemas.microsoft.com/office/drawing/2014/main" id="{C5523AEA-E36C-4441-A7D1-656D5043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72" y="2193566"/>
            <a:ext cx="3381015" cy="42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8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77817"/>
            <a:ext cx="10571998" cy="970450"/>
          </a:xfrm>
        </p:spPr>
        <p:txBody>
          <a:bodyPr/>
          <a:lstStyle/>
          <a:p>
            <a:r>
              <a:rPr lang="es-CL" dirty="0"/>
              <a:t>ESTRUCTURAS DE ALBAÑILERÍA: ALBAÑILERÍA CONFINADA</a:t>
            </a:r>
          </a:p>
        </p:txBody>
      </p:sp>
      <p:pic>
        <p:nvPicPr>
          <p:cNvPr id="9" name="Marcador de contenido 8" descr="Imagen que contiene cielo, exterior, edificio, amarillo&#10;&#10;Descripción generada con confianza muy alta">
            <a:extLst>
              <a:ext uri="{FF2B5EF4-FFF2-40B4-BE49-F238E27FC236}">
                <a16:creationId xmlns:a16="http://schemas.microsoft.com/office/drawing/2014/main" id="{FB0FAE9A-79F0-40A6-B560-6F347B62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87" y="2254217"/>
            <a:ext cx="3149556" cy="4212631"/>
          </a:xfrm>
          <a:effectLst/>
        </p:spPr>
      </p:pic>
      <p:pic>
        <p:nvPicPr>
          <p:cNvPr id="11" name="Imagen 10" descr="Imagen que contiene cielo, edificio, exterior&#10;&#10;Descripción generada con confianza muy alta">
            <a:extLst>
              <a:ext uri="{FF2B5EF4-FFF2-40B4-BE49-F238E27FC236}">
                <a16:creationId xmlns:a16="http://schemas.microsoft.com/office/drawing/2014/main" id="{984B3C35-A8AB-493A-8608-D6423F273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23" y="2248998"/>
            <a:ext cx="5536203" cy="41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D34A6-CEA9-4551-A486-097F07B0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CUBICACIONES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FA8CF1-302B-4FA8-8928-4F60FD8E8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Según </a:t>
            </a:r>
            <a:r>
              <a:rPr lang="es-CL" dirty="0" err="1"/>
              <a:t>NCh</a:t>
            </a:r>
            <a:r>
              <a:rPr lang="es-CL" dirty="0"/>
              <a:t> 353: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dirty="0"/>
              <a:t>Muros y tabiques			: superficie efectiva, descontando porción de vanos según 									  dimensión, tipo de unidad, ejecución y pilar de HA.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dirty="0"/>
              <a:t>Arcos , bóvedas y cúpulas	: volumen efectivo.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CL" dirty="0"/>
              <a:t>Juntas de dilatación		: longitud.</a:t>
            </a:r>
          </a:p>
        </p:txBody>
      </p:sp>
    </p:spTree>
    <p:extLst>
      <p:ext uri="{BB962C8B-B14F-4D97-AF65-F5344CB8AC3E}">
        <p14:creationId xmlns:p14="http://schemas.microsoft.com/office/powerpoint/2010/main" val="306119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39303-633A-4164-AE18-0DC9260A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ES LA ALBAÑILERÍA?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B36BF6-3E0A-46E7-AB88-0B93AC5B3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Según la norma NCh353.Of200:</a:t>
            </a:r>
          </a:p>
          <a:p>
            <a:pPr marL="0" indent="0">
              <a:buNone/>
            </a:pPr>
            <a:endParaRPr lang="es-CL" dirty="0"/>
          </a:p>
          <a:p>
            <a:pPr marL="457200" lvl="1" indent="0" algn="just">
              <a:buNone/>
            </a:pPr>
            <a:r>
              <a:rPr lang="es-ES" dirty="0"/>
              <a:t>Albañilería: toda aquella obra formada por </a:t>
            </a:r>
            <a:r>
              <a:rPr lang="es-ES" b="1" dirty="0"/>
              <a:t>elementos unitarios prefabricados</a:t>
            </a:r>
            <a:r>
              <a:rPr lang="es-ES" dirty="0"/>
              <a:t>, de dimensiones manejables por un solo operario, constituidos por materiales naturales o artificiales, como piedra, adobe, arcilla cocida, mortero u hormigón de cemento, o cualquier otro material compactado, que tenga forma y dimensiones definidas, sea hueco o lleno. </a:t>
            </a:r>
            <a:r>
              <a:rPr lang="es-ES" b="1" dirty="0"/>
              <a:t>Las obras se forman por la yuxtaposición de estos elementos </a:t>
            </a:r>
            <a:r>
              <a:rPr lang="es-ES" b="1" dirty="0">
                <a:solidFill>
                  <a:srgbClr val="FF0000"/>
                </a:solidFill>
              </a:rPr>
              <a:t>individuales, unidos, en general, por un aglomerante adecuado y eventualmente reforzado por otros elementos de naturaleza similar o heterogénea.</a:t>
            </a:r>
            <a:endParaRPr lang="es-C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3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DBA9-39C5-4010-8613-DA525036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PRÁCTICAS CONSTRUCTIVAS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09EDAA-8802-4D3E-A102-438AC85EF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426" y="2349000"/>
            <a:ext cx="5657146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17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59D65F-11AD-4D48-BA54-27E87D5F4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87" y="2759075"/>
            <a:ext cx="3240000" cy="32400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195BAF4-39D5-49B3-A40F-7ACF7728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MX" dirty="0"/>
              <a:t>PRÁCTICAS CONSTRUCTIVAS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63E24-4848-49BF-898C-ED554313A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91" y="2759075"/>
            <a:ext cx="415752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09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172E27-2F31-45B8-9BE9-13438E9DD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18" y="2261135"/>
            <a:ext cx="5323763" cy="432000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40B076-961F-41E7-BCEC-F6DCCDFF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MX" dirty="0"/>
              <a:t>PRÁCTICAS CONSTRUCTIVAS</a:t>
            </a:r>
          </a:p>
        </p:txBody>
      </p:sp>
    </p:spTree>
    <p:extLst>
      <p:ext uri="{BB962C8B-B14F-4D97-AF65-F5344CB8AC3E}">
        <p14:creationId xmlns:p14="http://schemas.microsoft.com/office/powerpoint/2010/main" val="568051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940B076-961F-41E7-BCEC-F6DCCDFF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MX" dirty="0"/>
              <a:t>PRÁCTICAS CONSTRUCTIVAS</a:t>
            </a:r>
          </a:p>
        </p:txBody>
      </p:sp>
      <p:pic>
        <p:nvPicPr>
          <p:cNvPr id="9" name="video">
            <a:hlinkClick r:id="" action="ppaction://media"/>
            <a:extLst>
              <a:ext uri="{FF2B5EF4-FFF2-40B4-BE49-F238E27FC236}">
                <a16:creationId xmlns:a16="http://schemas.microsoft.com/office/drawing/2014/main" id="{DB3EBCAF-47D1-46C1-AE7D-FFA0FA092A0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84" r="1555"/>
          <a:stretch/>
        </p:blipFill>
        <p:spPr>
          <a:xfrm>
            <a:off x="3021874" y="2100579"/>
            <a:ext cx="6775269" cy="4527095"/>
          </a:xfrm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58097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3A088-C063-40F0-8AD2-8AAC6199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USO EN CHILE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BBA1F-64A6-4E9A-90FE-8AC82411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145174" cy="4188525"/>
          </a:xfrm>
        </p:spPr>
        <p:txBody>
          <a:bodyPr/>
          <a:lstStyle/>
          <a:p>
            <a:pPr algn="just"/>
            <a:r>
              <a:rPr lang="es-CL" dirty="0"/>
              <a:t>Principalmente en edificios de tipo unifamiliar y multifamiliar de uso habitacional, en su mayoría viviendas sociales. </a:t>
            </a:r>
          </a:p>
          <a:p>
            <a:pPr algn="just"/>
            <a:endParaRPr lang="es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FF64E-1B11-4990-B2EF-96FFD4D4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384" y="2450812"/>
            <a:ext cx="600479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7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0772D-26FD-480D-9962-B8235BB84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29430"/>
            <a:ext cx="11083002" cy="970450"/>
          </a:xfrm>
        </p:spPr>
        <p:txBody>
          <a:bodyPr/>
          <a:lstStyle/>
          <a:p>
            <a:r>
              <a:rPr lang="es-MX" dirty="0"/>
              <a:t>Según </a:t>
            </a:r>
            <a:r>
              <a:rPr lang="es-CL" dirty="0"/>
              <a:t>CENSO 2002, 62 % viviendas albañilería.  En descenso en la actualidad</a:t>
            </a:r>
          </a:p>
          <a:p>
            <a:endParaRPr lang="es-MX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2EDE288-8568-4696-BD15-9F3882D3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CL" dirty="0"/>
              <a:t>USO EN CHILE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79362-F617-49C7-87BB-467B050F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50" y="2962275"/>
            <a:ext cx="6251726" cy="29160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5BA46-B80C-4BD2-ABC1-F2D1736C5B3D}"/>
              </a:ext>
            </a:extLst>
          </p:cNvPr>
          <p:cNvSpPr txBox="1"/>
          <p:nvPr/>
        </p:nvSpPr>
        <p:spPr>
          <a:xfrm>
            <a:off x="896075" y="5878286"/>
            <a:ext cx="4677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Distribución de viviendas por material (Censo 2002).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1846D-2B15-4862-A216-42F0D85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599" y="2527058"/>
            <a:ext cx="6378401" cy="3924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009A4-0763-4486-94E6-6EE401F5EFBC}"/>
              </a:ext>
            </a:extLst>
          </p:cNvPr>
          <p:cNvSpPr txBox="1"/>
          <p:nvPr/>
        </p:nvSpPr>
        <p:spPr>
          <a:xfrm>
            <a:off x="6663857" y="6451108"/>
            <a:ext cx="4677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Distribución de viviendas por material (Censo 2016).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84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5F8CC9-4A87-4149-924F-61D2112736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30" y="2364679"/>
            <a:ext cx="5063138" cy="3711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164F2-9263-467E-9D71-B18BBB230642}"/>
              </a:ext>
            </a:extLst>
          </p:cNvPr>
          <p:cNvSpPr txBox="1"/>
          <p:nvPr/>
        </p:nvSpPr>
        <p:spPr>
          <a:xfrm>
            <a:off x="3381828" y="6075832"/>
            <a:ext cx="542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Uso de albañilería, hormigón y madera en los últimos años (INE, 2001-2016).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CBF76EF-95D0-41B8-9AD5-BF3C2A8C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CHILE</a:t>
            </a:r>
          </a:p>
        </p:txBody>
      </p:sp>
    </p:spTree>
    <p:extLst>
      <p:ext uri="{BB962C8B-B14F-4D97-AF65-F5344CB8AC3E}">
        <p14:creationId xmlns:p14="http://schemas.microsoft.com/office/powerpoint/2010/main" val="191908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D1ED3-B436-4AF9-A58B-8F817126E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USO EN CHILE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8B42-2041-4CA5-B78E-1968F646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82317" cy="3636511"/>
          </a:xfrm>
        </p:spPr>
        <p:txBody>
          <a:bodyPr/>
          <a:lstStyle/>
          <a:p>
            <a:r>
              <a:rPr lang="es-MX" dirty="0"/>
              <a:t>Limitaciones de la OGUC</a:t>
            </a:r>
          </a:p>
          <a:p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Edificio clase C </a:t>
            </a:r>
          </a:p>
          <a:p>
            <a:pPr marL="2171400" lvl="5" indent="0">
              <a:buNone/>
            </a:pPr>
            <a:endParaRPr lang="es-MX" sz="1600" dirty="0"/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Edificio clase 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C1C24D-E871-4072-9746-BE648AA761F5}"/>
              </a:ext>
            </a:extLst>
          </p:cNvPr>
          <p:cNvSpPr txBox="1">
            <a:spLocks/>
          </p:cNvSpPr>
          <p:nvPr/>
        </p:nvSpPr>
        <p:spPr>
          <a:xfrm>
            <a:off x="3200400" y="4670676"/>
            <a:ext cx="1897070" cy="763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5" algn="just">
              <a:buNone/>
            </a:pPr>
            <a:r>
              <a:rPr lang="es-MX" sz="1600" dirty="0"/>
              <a:t>2 pisos</a:t>
            </a:r>
          </a:p>
          <a:p>
            <a:pPr marL="87313" lvl="5" algn="just">
              <a:buNone/>
            </a:pPr>
            <a:r>
              <a:rPr lang="es-MX" sz="1600" dirty="0"/>
              <a:t>Altura libre &lt; 2.6 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C48B42-96F5-42F1-BD09-ABF58575A966}"/>
              </a:ext>
            </a:extLst>
          </p:cNvPr>
          <p:cNvSpPr txBox="1">
            <a:spLocks/>
          </p:cNvSpPr>
          <p:nvPr/>
        </p:nvSpPr>
        <p:spPr>
          <a:xfrm>
            <a:off x="3200400" y="3484228"/>
            <a:ext cx="1897070" cy="763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5" algn="just">
              <a:buNone/>
            </a:pPr>
            <a:r>
              <a:rPr lang="es-MX" sz="1600" dirty="0"/>
              <a:t>4 pisos</a:t>
            </a:r>
          </a:p>
          <a:p>
            <a:pPr marL="87313" lvl="5" algn="just">
              <a:buNone/>
            </a:pPr>
            <a:r>
              <a:rPr lang="es-MX" sz="1600" dirty="0"/>
              <a:t>Altura libre &lt; 5m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44C588E-C60B-416B-9333-3A4CC639E1EB}"/>
              </a:ext>
            </a:extLst>
          </p:cNvPr>
          <p:cNvSpPr/>
          <p:nvPr/>
        </p:nvSpPr>
        <p:spPr>
          <a:xfrm>
            <a:off x="3106057" y="3539457"/>
            <a:ext cx="188686" cy="6531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25DC22B-FCE0-497B-9F36-3D7F926FB470}"/>
              </a:ext>
            </a:extLst>
          </p:cNvPr>
          <p:cNvSpPr/>
          <p:nvPr/>
        </p:nvSpPr>
        <p:spPr>
          <a:xfrm>
            <a:off x="3106057" y="4725905"/>
            <a:ext cx="188686" cy="6531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4455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945E88-F542-47CA-8EC5-B4AE0EA7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CL" dirty="0"/>
              <a:t>USO EN CHILE</a:t>
            </a:r>
            <a:endParaRPr lang="es-MX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623279-9D42-4E97-BA93-FA698E4F3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8"/>
          <a:stretch/>
        </p:blipFill>
        <p:spPr>
          <a:xfrm>
            <a:off x="2495998" y="2349000"/>
            <a:ext cx="7426878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110A5-529C-420E-967E-B6FA5F077918}"/>
              </a:ext>
            </a:extLst>
          </p:cNvPr>
          <p:cNvSpPr txBox="1"/>
          <p:nvPr/>
        </p:nvSpPr>
        <p:spPr>
          <a:xfrm>
            <a:off x="4403869" y="6410812"/>
            <a:ext cx="3384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Edificio ex arsenales de guerra. 1985.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8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ABA89A-CE3A-43C0-9FE0-073245290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 b="10881"/>
          <a:stretch/>
        </p:blipFill>
        <p:spPr>
          <a:xfrm>
            <a:off x="2495998" y="2349000"/>
            <a:ext cx="7379309" cy="39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1368A-3808-40CE-B601-39BE633B4B23}"/>
              </a:ext>
            </a:extLst>
          </p:cNvPr>
          <p:cNvSpPr txBox="1"/>
          <p:nvPr/>
        </p:nvSpPr>
        <p:spPr>
          <a:xfrm>
            <a:off x="4131359" y="6410325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Iglesia y Convento de San Francisco. 1618. 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D9D71C-C2E3-4446-966A-B17F4DE0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CHILE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50914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945E88-F542-47CA-8EC5-B4AE0EA7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CL" dirty="0"/>
              <a:t>HISTORIA DE LA ALBAÑILERÍA</a:t>
            </a:r>
            <a:endParaRPr lang="es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110A5-529C-420E-967E-B6FA5F077918}"/>
              </a:ext>
            </a:extLst>
          </p:cNvPr>
          <p:cNvSpPr txBox="1"/>
          <p:nvPr/>
        </p:nvSpPr>
        <p:spPr>
          <a:xfrm>
            <a:off x="4594631" y="6410812"/>
            <a:ext cx="3002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Pirámides maya (Tikal, S. IV A.C.)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9B4B78A4-8AAC-4AE1-B864-48A90F7EA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398" y="2349000"/>
            <a:ext cx="7009201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202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A22A6-B7E4-49D6-AB0A-2F23A09E4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" b="2859"/>
          <a:stretch/>
        </p:blipFill>
        <p:spPr>
          <a:xfrm>
            <a:off x="2496000" y="2349000"/>
            <a:ext cx="7555420" cy="396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1BB28F8-8614-4253-A96F-CB2EE9A9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CL" dirty="0"/>
              <a:t>USO EN CHILE</a:t>
            </a:r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7AB38-AB48-4BEE-90C8-806C0A34F351}"/>
              </a:ext>
            </a:extLst>
          </p:cNvPr>
          <p:cNvSpPr txBox="1"/>
          <p:nvPr/>
        </p:nvSpPr>
        <p:spPr>
          <a:xfrm>
            <a:off x="4778972" y="6410812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Catedral de Santiago. 1745.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64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3A088-C063-40F0-8AD2-8AAC6199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BBA1F-64A6-4E9A-90FE-8AC82411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669174" cy="3636511"/>
          </a:xfrm>
        </p:spPr>
        <p:txBody>
          <a:bodyPr/>
          <a:lstStyle/>
          <a:p>
            <a:r>
              <a:rPr lang="es-CL" dirty="0"/>
              <a:t>India – 84.7% de los 249 millones de viviendas (Censo 2001)</a:t>
            </a:r>
          </a:p>
          <a:p>
            <a:r>
              <a:rPr lang="es-CL" dirty="0"/>
              <a:t>México – 80% de los 22 millones de viviendas (Censo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70CE7-8EA6-4620-B2B7-0CF4A358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71" y="2023053"/>
            <a:ext cx="5400000" cy="47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77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BBC492-7091-4548-A170-30F4A8AD8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66" y="2349000"/>
            <a:ext cx="5892865" cy="3960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F663B75-FE4D-466B-83D6-4E6417C7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83FE7-9FBA-4F76-9E08-C85BE4B1B9DE}"/>
              </a:ext>
            </a:extLst>
          </p:cNvPr>
          <p:cNvSpPr txBox="1"/>
          <p:nvPr/>
        </p:nvSpPr>
        <p:spPr>
          <a:xfrm>
            <a:off x="3620003" y="6410812"/>
            <a:ext cx="4951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Ciudad amurallada de Shibam, Yemen. UNESCO 1982.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01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5AF198-C2B6-4398-885E-65996DC38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91" y="2349000"/>
            <a:ext cx="5318617" cy="3960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1AAC927-8005-4692-9074-BEF9323C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FD271-0659-4DF5-B02E-6B0BD807F52A}"/>
              </a:ext>
            </a:extLst>
          </p:cNvPr>
          <p:cNvSpPr txBox="1"/>
          <p:nvPr/>
        </p:nvSpPr>
        <p:spPr>
          <a:xfrm>
            <a:off x="3922172" y="6410325"/>
            <a:ext cx="4347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Edificio Monadnock, Chicago. 1981. NRHP 1970.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63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1C5A8C7-7AE3-492F-AF8A-097B5AF7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15CB3-0140-408F-B249-4ADFAF02F3C6}"/>
              </a:ext>
            </a:extLst>
          </p:cNvPr>
          <p:cNvSpPr txBox="1"/>
          <p:nvPr/>
        </p:nvSpPr>
        <p:spPr>
          <a:xfrm>
            <a:off x="4433531" y="6410812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Catedral de San Vito, Praga. 	(1962) 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69A47B0-64AC-43D0-A8B8-D63C04AB7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450325"/>
            <a:ext cx="7021279" cy="3960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E8966B-21DA-44E3-83F9-78D774414E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" t="1030" r="1668" b="908"/>
          <a:stretch/>
        </p:blipFill>
        <p:spPr>
          <a:xfrm>
            <a:off x="8572500" y="2450325"/>
            <a:ext cx="2989564" cy="396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0002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F5B293-ABE9-4857-BF86-6C9774B57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6" y="2952000"/>
            <a:ext cx="11390626" cy="2916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23C2692-B572-4835-88B7-04E347E4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8180A-6D80-471B-88EE-0AECE2644E27}"/>
              </a:ext>
            </a:extLst>
          </p:cNvPr>
          <p:cNvSpPr txBox="1"/>
          <p:nvPr/>
        </p:nvSpPr>
        <p:spPr>
          <a:xfrm>
            <a:off x="3995108" y="6126587"/>
            <a:ext cx="420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Ciudad de Dubrovnik, Croacia. UNESCO 1994.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19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D7017-4296-4FEF-A1E9-17E1492C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B38C8A-1EB6-4DBA-963A-648AE4A4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44" y="2235199"/>
            <a:ext cx="11161486" cy="4513943"/>
          </a:xfrm>
        </p:spPr>
        <p:txBody>
          <a:bodyPr>
            <a:normAutofit fontScale="70000" lnSpcReduction="20000"/>
          </a:bodyPr>
          <a:lstStyle/>
          <a:p>
            <a:r>
              <a:rPr lang="es-CL" sz="2000" dirty="0"/>
              <a:t>[1] Thomas Sturm M, 2018. Apuntes de cátedra curso CI5223 Diseño de Albañilería Estructural, Facultad de Ciencias Físicas y 	Matemáticas, U. de Chile.</a:t>
            </a:r>
          </a:p>
          <a:p>
            <a:r>
              <a:rPr lang="es-CL" sz="2000" dirty="0"/>
              <a:t>[2] NCh353.Of2000. Construcción - Cubicación de obras de edificación - Requisitos. (2000)</a:t>
            </a:r>
          </a:p>
          <a:p>
            <a:r>
              <a:rPr lang="es-CL" sz="2000" dirty="0"/>
              <a:t>[3] NCh1928.Of93. Albañilería armada - Requisitos para el diseño y cálculo. (1993)</a:t>
            </a:r>
          </a:p>
          <a:p>
            <a:r>
              <a:rPr lang="es-CL" sz="2000" dirty="0"/>
              <a:t>[4] NCh2123.Of97. Albañilería confinada - Requisitos de diseño y cálculo. (1997)</a:t>
            </a:r>
          </a:p>
          <a:p>
            <a:r>
              <a:rPr lang="es-CL" sz="2000" dirty="0"/>
              <a:t>[5] Censo Chile 2002. www.ine.cl/estadisticas/censos/censos-de-poblacion-y-vivienda [Consulta: 02/12/2018]</a:t>
            </a:r>
          </a:p>
          <a:p>
            <a:r>
              <a:rPr lang="es-CL" sz="2000" dirty="0"/>
              <a:t>[6] Ordenanza General de Urbanismo y Construcción. Ministerio de vivienda y urbanismo. (1992)</a:t>
            </a:r>
          </a:p>
          <a:p>
            <a:r>
              <a:rPr lang="es-CL" sz="2000" dirty="0"/>
              <a:t>[7] Edificio ex arsenales de guerra. www.monumentos.cl/monumentos-historicos/edificio-ex-arsenales-guerra [Consulta: 		02/12/2018]</a:t>
            </a:r>
          </a:p>
          <a:p>
            <a:r>
              <a:rPr lang="es-CL" sz="2000" dirty="0"/>
              <a:t>[8] Iglesia y convento de San Francisco. www.monumentos.cl/monumentos-historicos/iglesia-convento-san-francisco 			[Consulta: 02/12/2018]</a:t>
            </a:r>
          </a:p>
          <a:p>
            <a:r>
              <a:rPr lang="es-CL" sz="2000" dirty="0"/>
              <a:t>[9] Catedral de Santiago. www.monumentos.cl/monumentos-historicos/catedral-santiago [Consulta: 03/12/2018]</a:t>
            </a:r>
          </a:p>
          <a:p>
            <a:r>
              <a:rPr lang="es-CL" sz="2000" dirty="0"/>
              <a:t>[10] Ciudad de amurallada de Shibam. whc.unesco.org/en/list/192/ [Consulta: 03/12/2018]</a:t>
            </a:r>
          </a:p>
          <a:p>
            <a:r>
              <a:rPr lang="es-CL" sz="2000" dirty="0"/>
              <a:t>[11] Edificio Monadnock. npgallery.nps.gov/NRHP/monadnock-block [Consulta: 03/12/2018]</a:t>
            </a:r>
          </a:p>
          <a:p>
            <a:r>
              <a:rPr lang="es-CL" sz="2000" dirty="0"/>
              <a:t>[12] Catedral de San Vito. www.prague.eu/castillo-de-praga-catedral-de-san-vito [Consulta: 03/12/2018]</a:t>
            </a:r>
          </a:p>
          <a:p>
            <a:r>
              <a:rPr lang="es-CL" sz="2000" dirty="0"/>
              <a:t>[13] Ciudad vieja de Dubrovnik. whc.unesco.org/en/list/95/ [Consulta: 03/12/2018]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4696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945E88-F542-47CA-8EC5-B4AE0EA7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CL"/>
              <a:t>HISTORIA DE LA ALBAÑILERÍA</a:t>
            </a:r>
            <a:endParaRPr lang="es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110A5-529C-420E-967E-B6FA5F077918}"/>
              </a:ext>
            </a:extLst>
          </p:cNvPr>
          <p:cNvSpPr txBox="1"/>
          <p:nvPr/>
        </p:nvSpPr>
        <p:spPr>
          <a:xfrm>
            <a:off x="4229142" y="6288892"/>
            <a:ext cx="373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dirty="0"/>
              <a:t>Albañilería simple en Lima 1960.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76" name="Picture 4" descr="https://html2-f.scribdassets.com/tgthazcn44iyiry/images/4-7aea16b1fd.jpg">
            <a:extLst>
              <a:ext uri="{FF2B5EF4-FFF2-40B4-BE49-F238E27FC236}">
                <a16:creationId xmlns:a16="http://schemas.microsoft.com/office/drawing/2014/main" id="{24E6F09F-04C4-491E-AA45-C57827321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56" b="2444"/>
          <a:stretch/>
        </p:blipFill>
        <p:spPr bwMode="auto">
          <a:xfrm>
            <a:off x="3324977" y="2269661"/>
            <a:ext cx="5542044" cy="397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99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D46FD-BA2E-4802-88F3-68378934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PROPIEDADES DE LA ALBAÑILERÍA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601E1-42ED-41FA-BE97-334141306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anchor="t"/>
          <a:lstStyle/>
          <a:p>
            <a:r>
              <a:rPr lang="es-CL" dirty="0"/>
              <a:t>Mortero de albañilería: </a:t>
            </a:r>
          </a:p>
          <a:p>
            <a:pPr lvl="1"/>
            <a:r>
              <a:rPr lang="es-CL" dirty="0"/>
              <a:t>Mezcla de: arena + cemento de albañilería + agua</a:t>
            </a:r>
          </a:p>
          <a:p>
            <a:pPr lvl="1"/>
            <a:endParaRPr lang="es-CL" dirty="0"/>
          </a:p>
          <a:p>
            <a:pPr lvl="1"/>
            <a:endParaRPr lang="es-CL" dirty="0"/>
          </a:p>
          <a:p>
            <a:pPr lvl="1"/>
            <a:r>
              <a:rPr lang="es-CL" dirty="0"/>
              <a:t>Funciones:</a:t>
            </a:r>
          </a:p>
          <a:p>
            <a:pPr lvl="1"/>
            <a:endParaRPr lang="es-CL" dirty="0"/>
          </a:p>
          <a:p>
            <a:pPr lvl="1"/>
            <a:endParaRPr lang="es-CL" dirty="0"/>
          </a:p>
          <a:p>
            <a:pPr lvl="1"/>
            <a:r>
              <a:rPr lang="es-CL" dirty="0"/>
              <a:t>Propiedad más importante: Adherencia</a:t>
            </a:r>
          </a:p>
        </p:txBody>
      </p:sp>
      <p:pic>
        <p:nvPicPr>
          <p:cNvPr id="2050" name="Picture 2" descr="Resultado de imagen para cemento cruz azul mortero">
            <a:extLst>
              <a:ext uri="{FF2B5EF4-FFF2-40B4-BE49-F238E27FC236}">
                <a16:creationId xmlns:a16="http://schemas.microsoft.com/office/drawing/2014/main" id="{38B0A65D-7624-4742-B25E-F117BD2BD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791" y="2694009"/>
            <a:ext cx="2042917" cy="240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rir llave 3">
            <a:extLst>
              <a:ext uri="{FF2B5EF4-FFF2-40B4-BE49-F238E27FC236}">
                <a16:creationId xmlns:a16="http://schemas.microsoft.com/office/drawing/2014/main" id="{CEC2CEF3-43B8-492A-8448-862ACE74062B}"/>
              </a:ext>
            </a:extLst>
          </p:cNvPr>
          <p:cNvSpPr/>
          <p:nvPr/>
        </p:nvSpPr>
        <p:spPr>
          <a:xfrm>
            <a:off x="2733675" y="3209925"/>
            <a:ext cx="219075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71A8746-41B5-49AE-A044-A5722704A80E}"/>
              </a:ext>
            </a:extLst>
          </p:cNvPr>
          <p:cNvSpPr txBox="1">
            <a:spLocks/>
          </p:cNvSpPr>
          <p:nvPr/>
        </p:nvSpPr>
        <p:spPr>
          <a:xfrm>
            <a:off x="2952750" y="3209925"/>
            <a:ext cx="3341370" cy="1371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/>
              <a:t>Unir unidades de albañilería</a:t>
            </a:r>
          </a:p>
          <a:p>
            <a:endParaRPr lang="es-CL" dirty="0"/>
          </a:p>
          <a:p>
            <a:pPr marL="0" indent="0">
              <a:buNone/>
            </a:pPr>
            <a:r>
              <a:rPr lang="es-CL" dirty="0"/>
              <a:t>Sellar e impedir penetración de aire y agua</a:t>
            </a:r>
          </a:p>
          <a:p>
            <a:endParaRPr lang="es-CL" dirty="0"/>
          </a:p>
          <a:p>
            <a:pPr marL="0" indent="0">
              <a:buNone/>
            </a:pPr>
            <a:r>
              <a:rPr lang="es-CL" dirty="0"/>
              <a:t>Adherir armaduras, amarras, …</a:t>
            </a:r>
          </a:p>
        </p:txBody>
      </p:sp>
    </p:spTree>
    <p:extLst>
      <p:ext uri="{BB962C8B-B14F-4D97-AF65-F5344CB8AC3E}">
        <p14:creationId xmlns:p14="http://schemas.microsoft.com/office/powerpoint/2010/main" val="157392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D46FD-BA2E-4802-88F3-68378934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PROPIEDADES DE LA ALBAÑILERÍA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601E1-42ED-41FA-BE97-334141306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anchor="t"/>
          <a:lstStyle/>
          <a:p>
            <a:r>
              <a:rPr lang="es-CL" dirty="0"/>
              <a:t>Que ocurre con una adherencia insuficiente: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19891E-5536-47EB-8A7D-88CD7242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532" y="2606660"/>
            <a:ext cx="7475050" cy="3636511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C7A4A8C5-0A4B-4323-8F78-12EF837F3748}"/>
              </a:ext>
            </a:extLst>
          </p:cNvPr>
          <p:cNvSpPr txBox="1"/>
          <p:nvPr/>
        </p:nvSpPr>
        <p:spPr>
          <a:xfrm>
            <a:off x="3381649" y="6243170"/>
            <a:ext cx="2029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Adherencia correcta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81B70BE2-4233-403C-8DDC-7B6B9A27E852}"/>
              </a:ext>
            </a:extLst>
          </p:cNvPr>
          <p:cNvSpPr txBox="1"/>
          <p:nvPr/>
        </p:nvSpPr>
        <p:spPr>
          <a:xfrm>
            <a:off x="6997439" y="6243170"/>
            <a:ext cx="223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Adherencia insuficiente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29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D46FD-BA2E-4802-88F3-68378934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PROPIEDADES DE LA ALBAÑILERÍA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601E1-42ED-41FA-BE97-334141306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anchor="t"/>
          <a:lstStyle/>
          <a:p>
            <a:r>
              <a:rPr lang="es-CL" dirty="0"/>
              <a:t>Hormigón de relleno (</a:t>
            </a:r>
            <a:r>
              <a:rPr lang="es-CL" dirty="0" err="1"/>
              <a:t>Grout</a:t>
            </a:r>
            <a:r>
              <a:rPr lang="es-CL" dirty="0"/>
              <a:t>):</a:t>
            </a:r>
          </a:p>
          <a:p>
            <a:endParaRPr lang="es-CL" dirty="0"/>
          </a:p>
          <a:p>
            <a:pPr lvl="1"/>
            <a:r>
              <a:rPr lang="es-CL" dirty="0"/>
              <a:t>Cono ≥ 18 cm.</a:t>
            </a:r>
          </a:p>
          <a:p>
            <a:pPr marL="457200" lvl="1" indent="0">
              <a:buNone/>
            </a:pPr>
            <a:endParaRPr lang="es-CL" dirty="0"/>
          </a:p>
          <a:p>
            <a:pPr lvl="1"/>
            <a:r>
              <a:rPr lang="es-CL" dirty="0"/>
              <a:t>Resistencia a la compresión ≥ 14 MPa.</a:t>
            </a:r>
          </a:p>
          <a:p>
            <a:pPr marL="457200" lvl="1" indent="0">
              <a:buNone/>
            </a:pP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5ED102-3A5F-472C-88B3-4C229176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6" y="4134337"/>
            <a:ext cx="82010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79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D46FD-BA2E-4802-88F3-68378934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PROPIEDADES DE LA ALBAÑILERÍA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B601E1-42ED-41FA-BE97-334141306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 anchor="t"/>
          <a:lstStyle/>
          <a:p>
            <a:r>
              <a:rPr lang="es-CL" dirty="0"/>
              <a:t>Barras de refuerzo:</a:t>
            </a:r>
          </a:p>
          <a:p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endParaRPr lang="es-CL" dirty="0"/>
          </a:p>
          <a:p>
            <a:pPr lvl="1"/>
            <a:r>
              <a:rPr lang="es-CL" dirty="0"/>
              <a:t>Función:</a:t>
            </a:r>
          </a:p>
          <a:p>
            <a:endParaRPr lang="es-CL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6E5B4088-B05C-47B6-BD47-75842F260701}"/>
              </a:ext>
            </a:extLst>
          </p:cNvPr>
          <p:cNvSpPr/>
          <p:nvPr/>
        </p:nvSpPr>
        <p:spPr>
          <a:xfrm>
            <a:off x="2505075" y="3354742"/>
            <a:ext cx="219075" cy="1371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12B03FE-0B50-4D64-9811-7FF2CCB6F43E}"/>
              </a:ext>
            </a:extLst>
          </p:cNvPr>
          <p:cNvSpPr txBox="1">
            <a:spLocks/>
          </p:cNvSpPr>
          <p:nvPr/>
        </p:nvSpPr>
        <p:spPr>
          <a:xfrm>
            <a:off x="2724150" y="3354742"/>
            <a:ext cx="5581650" cy="1371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/>
              <a:t>Resistir tensiones de tracción producidas en muros.</a:t>
            </a:r>
          </a:p>
          <a:p>
            <a:endParaRPr lang="es-CL" dirty="0"/>
          </a:p>
          <a:p>
            <a:pPr marL="0" indent="0">
              <a:buNone/>
            </a:pPr>
            <a:r>
              <a:rPr lang="es-CL" dirty="0"/>
              <a:t>Proporcionar capacidad de deformación inelástica a los muros.</a:t>
            </a:r>
          </a:p>
          <a:p>
            <a:endParaRPr lang="es-CL" dirty="0"/>
          </a:p>
          <a:p>
            <a:pPr marL="0" indent="0">
              <a:buNone/>
            </a:pPr>
            <a:r>
              <a:rPr lang="es-CL" dirty="0"/>
              <a:t>Controlar agrietamiento (distribución y espesor).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7CFD845-898F-40AE-A23A-BD25954D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148" y="2558172"/>
            <a:ext cx="328279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9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C71A8-9A07-4634-9151-44EA3862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TIPOS DE LADRILLOS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B72ACA-C283-4925-81B4-0754D3BF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99" y="3972386"/>
            <a:ext cx="1527400" cy="1527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E3C929-49AB-446A-B581-535891122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85" y="2630686"/>
            <a:ext cx="1989638" cy="15516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62AD90-93EE-4AD8-9FC1-2EE03523F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47" y="5605240"/>
            <a:ext cx="1303422" cy="10082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222598-8A83-4AF0-A5D2-39162B955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69" y="2823830"/>
            <a:ext cx="2028500" cy="121033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A77027-1814-42B1-8263-8EF898B9C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71" y="4086943"/>
            <a:ext cx="1751193" cy="134102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1CDFA67-6724-43D3-ACBD-A55711CD5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865" y="5375567"/>
            <a:ext cx="1662299" cy="142529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91C7ECA-4E43-4CE0-A615-67E5D743B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8417" y="2955263"/>
            <a:ext cx="2283877" cy="164565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297C964-2CAF-4182-B365-07A309BDF6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7418" y="4947110"/>
            <a:ext cx="2960480" cy="1571801"/>
          </a:xfrm>
          <a:prstGeom prst="rect">
            <a:avLst/>
          </a:prstGeom>
        </p:spPr>
      </p:pic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4C3E5E5A-A021-4B2C-A0A0-5316CB2D39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0000" y="2282819"/>
          <a:ext cx="10915275" cy="4448182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638425">
                  <a:extLst>
                    <a:ext uri="{9D8B030D-6E8A-4147-A177-3AD203B41FA5}">
                      <a16:colId xmlns:a16="http://schemas.microsoft.com/office/drawing/2014/main" val="3698339397"/>
                    </a:ext>
                  </a:extLst>
                </a:gridCol>
                <a:gridCol w="3638425">
                  <a:extLst>
                    <a:ext uri="{9D8B030D-6E8A-4147-A177-3AD203B41FA5}">
                      <a16:colId xmlns:a16="http://schemas.microsoft.com/office/drawing/2014/main" val="1829605315"/>
                    </a:ext>
                  </a:extLst>
                </a:gridCol>
                <a:gridCol w="3638425">
                  <a:extLst>
                    <a:ext uri="{9D8B030D-6E8A-4147-A177-3AD203B41FA5}">
                      <a16:colId xmlns:a16="http://schemas.microsoft.com/office/drawing/2014/main" val="3303922103"/>
                    </a:ext>
                  </a:extLst>
                </a:gridCol>
              </a:tblGrid>
              <a:tr h="481506"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Materia Prima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Geometría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Forma de Fabricación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735192"/>
                  </a:ext>
                </a:extLst>
              </a:tr>
              <a:tr h="1322225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122765"/>
                  </a:ext>
                </a:extLst>
              </a:tr>
              <a:tr h="661113">
                <a:tc rowSpan="2">
                  <a:txBody>
                    <a:bodyPr/>
                    <a:lstStyle/>
                    <a:p>
                      <a:endParaRPr lang="es-C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997782"/>
                  </a:ext>
                </a:extLst>
              </a:tr>
              <a:tr h="661113"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064594"/>
                  </a:ext>
                </a:extLst>
              </a:tr>
              <a:tr h="1322225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724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852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Personalizado 6">
      <a:dk1>
        <a:srgbClr val="212121"/>
      </a:dk1>
      <a:lt1>
        <a:srgbClr val="212121"/>
      </a:lt1>
      <a:dk2>
        <a:srgbClr val="FFFFFF"/>
      </a:dk2>
      <a:lt2>
        <a:srgbClr val="FFFFFF"/>
      </a:lt2>
      <a:accent1>
        <a:srgbClr val="FA581E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256</TotalTime>
  <Words>800</Words>
  <Application>Microsoft Office PowerPoint</Application>
  <PresentationFormat>Panorámica</PresentationFormat>
  <Paragraphs>139</Paragraphs>
  <Slides>36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Wingdings 2</vt:lpstr>
      <vt:lpstr>Citable</vt:lpstr>
      <vt:lpstr>SISTEMAS CONSTRUCTIVOS EN ALBAÑILERIA</vt:lpstr>
      <vt:lpstr>¿QUÉ ES LA ALBAÑILERÍA?</vt:lpstr>
      <vt:lpstr>HISTORIA DE LA ALBAÑILERÍA</vt:lpstr>
      <vt:lpstr>HISTORIA DE LA ALBAÑILERÍA</vt:lpstr>
      <vt:lpstr>PROPIEDADES DE LA ALBAÑILERÍA</vt:lpstr>
      <vt:lpstr>PROPIEDADES DE LA ALBAÑILERÍA</vt:lpstr>
      <vt:lpstr>PROPIEDADES DE LA ALBAÑILERÍA</vt:lpstr>
      <vt:lpstr>PROPIEDADES DE LA ALBAÑILERÍA</vt:lpstr>
      <vt:lpstr>TIPOS DE LADRILLOS</vt:lpstr>
      <vt:lpstr>RECOMENDACIONES DE DISEÑO</vt:lpstr>
      <vt:lpstr>RECOMENDACIONES DE DISEÑO</vt:lpstr>
      <vt:lpstr>RECOMENDACIONES DE DISEÑO</vt:lpstr>
      <vt:lpstr>RECOMENDACIONES DE DISEÑO</vt:lpstr>
      <vt:lpstr>ESTRUCTURAS DE ALBAÑILERÍA</vt:lpstr>
      <vt:lpstr>ESTRUCTURAS DE ALBAÑILERÍA: ALBAÑILERÍA ARMADA</vt:lpstr>
      <vt:lpstr>ESTRUCTURAS DE ALBAÑILERÍA: ALBAÑILERÍA ARMADA</vt:lpstr>
      <vt:lpstr>ESTRUCTURAS DE ALBAÑILERÍA: ALBAÑILERÍA CONFINADA</vt:lpstr>
      <vt:lpstr>ESTRUCTURAS DE ALBAÑILERÍA: ALBAÑILERÍA CONFINADA</vt:lpstr>
      <vt:lpstr>CUBICACIONES</vt:lpstr>
      <vt:lpstr>PRÁCTICAS CONSTRUCTIVAS</vt:lpstr>
      <vt:lpstr>PRÁCTICAS CONSTRUCTIVAS</vt:lpstr>
      <vt:lpstr>PRÁCTICAS CONSTRUCTIVAS</vt:lpstr>
      <vt:lpstr>PRÁCTICAS CONSTRUCTIVAS</vt:lpstr>
      <vt:lpstr>USO EN CHILE</vt:lpstr>
      <vt:lpstr>USO EN CHILE</vt:lpstr>
      <vt:lpstr>USO EN CHILE</vt:lpstr>
      <vt:lpstr>USO EN CHILE</vt:lpstr>
      <vt:lpstr>USO EN CHILE</vt:lpstr>
      <vt:lpstr>USO EN CHILE</vt:lpstr>
      <vt:lpstr>USO EN CHILE</vt:lpstr>
      <vt:lpstr>USO EN EL MUNDO</vt:lpstr>
      <vt:lpstr>USO EN EL MUNDO</vt:lpstr>
      <vt:lpstr>USO EN EL MUNDO</vt:lpstr>
      <vt:lpstr>USO EN EL MUNDO</vt:lpstr>
      <vt:lpstr>USO EN EL MUNDO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CONSTRUCTIVOS EN ALBAÑILERIÁ</dc:title>
  <dc:creator>ignacio andres Yañez grandon</dc:creator>
  <cp:lastModifiedBy>Pablo Nicolas Pizarro Riffo (pablo.pizarro)</cp:lastModifiedBy>
  <cp:revision>22</cp:revision>
  <dcterms:created xsi:type="dcterms:W3CDTF">2018-12-03T21:14:23Z</dcterms:created>
  <dcterms:modified xsi:type="dcterms:W3CDTF">2018-12-06T00:55:31Z</dcterms:modified>
</cp:coreProperties>
</file>